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sldIdLst>
    <p:sldId id="266" r:id="rId2"/>
    <p:sldId id="317" r:id="rId3"/>
    <p:sldId id="318" r:id="rId4"/>
  </p:sldIdLst>
  <p:sldSz cx="8999538" cy="6840538"/>
  <p:notesSz cx="6797675" cy="9928225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674">
          <p15:clr>
            <a:srgbClr val="A4A3A4"/>
          </p15:clr>
        </p15:guide>
        <p15:guide id="4" pos="19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D1"/>
    <a:srgbClr val="0099FF"/>
    <a:srgbClr val="3399FF"/>
    <a:srgbClr val="83CAFF"/>
    <a:srgbClr val="99CCFF"/>
    <a:srgbClr val="004586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0514" autoAdjust="0"/>
  </p:normalViewPr>
  <p:slideViewPr>
    <p:cSldViewPr>
      <p:cViewPr varScale="1">
        <p:scale>
          <a:sx n="82" d="100"/>
          <a:sy n="82" d="100"/>
        </p:scale>
        <p:origin x="170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0913" y="754063"/>
            <a:ext cx="489267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5724"/>
            <a:ext cx="5437284" cy="446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754063"/>
            <a:ext cx="489267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</a:t>
            </a:fld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1964507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352800"/>
            <a:ext cx="2988570" cy="115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352800"/>
            <a:ext cx="2988570" cy="115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352800"/>
            <a:ext cx="2988570" cy="115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352800"/>
            <a:ext cx="2988570" cy="115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a.ee/broneering/" TargetMode="External"/><Relationship Id="rId2" Type="http://schemas.openxmlformats.org/officeDocument/2006/relationships/hyperlink" Target="mailto:info@pria.ee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293" y="2556173"/>
            <a:ext cx="8712968" cy="2196405"/>
          </a:xfrm>
        </p:spPr>
        <p:txBody>
          <a:bodyPr/>
          <a:lstStyle/>
          <a:p>
            <a:pPr algn="ctr"/>
            <a:r>
              <a:rPr lang="et-EE" sz="4000" b="1" dirty="0"/>
              <a:t>Väikeste põllumajandusettevõtete arendamise</a:t>
            </a:r>
            <a:br>
              <a:rPr lang="et-EE" sz="4000" b="1" dirty="0"/>
            </a:br>
            <a:r>
              <a:rPr lang="et-EE" sz="4000" b="1" dirty="0"/>
              <a:t>toetuse taotlemise tutvustus uues e-</a:t>
            </a:r>
            <a:r>
              <a:rPr lang="et-EE" sz="4000" b="1" dirty="0" err="1"/>
              <a:t>PRIAs</a:t>
            </a:r>
            <a:br>
              <a:rPr lang="et-EE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001" y="5148460"/>
            <a:ext cx="2015999" cy="864097"/>
          </a:xfrm>
        </p:spPr>
        <p:txBody>
          <a:bodyPr/>
          <a:lstStyle/>
          <a:p>
            <a:pPr algn="r"/>
            <a:r>
              <a:rPr lang="et-EE" altLang="en-US" dirty="0">
                <a:solidFill>
                  <a:srgbClr val="FFFFFF"/>
                </a:solidFill>
              </a:rPr>
              <a:t>Tõnn Laos</a:t>
            </a:r>
          </a:p>
          <a:p>
            <a:pPr algn="r"/>
            <a:r>
              <a:rPr lang="et-EE" altLang="en-US" dirty="0">
                <a:solidFill>
                  <a:srgbClr val="FFFFFF"/>
                </a:solidFill>
              </a:rPr>
              <a:t>PRIA</a:t>
            </a:r>
          </a:p>
          <a:p>
            <a:pPr algn="r"/>
            <a:endParaRPr lang="et-EE" altLang="en-US" b="1" dirty="0">
              <a:solidFill>
                <a:srgbClr val="FFFFFF"/>
              </a:solidFill>
            </a:endParaRPr>
          </a:p>
          <a:p>
            <a:pPr algn="r"/>
            <a:endParaRPr lang="et-EE" altLang="en-US" b="1" dirty="0">
              <a:solidFill>
                <a:srgbClr val="FFFFFF"/>
              </a:solidFill>
            </a:endParaRPr>
          </a:p>
          <a:p>
            <a:pPr algn="r"/>
            <a:endParaRPr lang="et-EE" altLang="en-US" sz="2000" dirty="0">
              <a:solidFill>
                <a:srgbClr val="FFFFFF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51297" y="5148459"/>
            <a:ext cx="2015999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26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t-EE" altLang="en-US" dirty="0">
                <a:solidFill>
                  <a:srgbClr val="FFFFFF"/>
                </a:solidFill>
              </a:rPr>
              <a:t>13.03.18</a:t>
            </a:r>
          </a:p>
          <a:p>
            <a:pPr algn="r"/>
            <a:endParaRPr lang="et-EE" altLang="en-US" b="1" dirty="0">
              <a:solidFill>
                <a:srgbClr val="FFFFFF"/>
              </a:solidFill>
            </a:endParaRPr>
          </a:p>
          <a:p>
            <a:pPr algn="r"/>
            <a:endParaRPr lang="et-EE" altLang="en-US" b="1" dirty="0">
              <a:solidFill>
                <a:srgbClr val="FFFFFF"/>
              </a:solidFill>
            </a:endParaRPr>
          </a:p>
          <a:p>
            <a:pPr algn="r"/>
            <a:endParaRPr lang="et-EE" altLang="en-US" b="1" dirty="0">
              <a:solidFill>
                <a:srgbClr val="FFFFFF"/>
              </a:solidFill>
            </a:endParaRPr>
          </a:p>
          <a:p>
            <a:pPr algn="r"/>
            <a:endParaRPr lang="et-EE" alt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02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Oluline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18" y="1404045"/>
            <a:ext cx="7920000" cy="45132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800" b="1" dirty="0"/>
              <a:t>e-PRIA registreeritud kasutaja</a:t>
            </a:r>
            <a:endParaRPr lang="et-EE" sz="1800" dirty="0"/>
          </a:p>
          <a:p>
            <a:pPr lvl="1"/>
            <a:r>
              <a:rPr lang="et-EE" sz="1400" dirty="0"/>
              <a:t>Vajalik </a:t>
            </a:r>
            <a:r>
              <a:rPr lang="et-EE" sz="1400" dirty="0" err="1"/>
              <a:t>ID-kaart</a:t>
            </a:r>
            <a:r>
              <a:rPr lang="et-EE" sz="1400" dirty="0"/>
              <a:t> või mobiil-ID ning tuleb teada PIN1-te</a:t>
            </a:r>
          </a:p>
          <a:p>
            <a:pPr lvl="1"/>
            <a:r>
              <a:rPr lang="et-EE" sz="1400" dirty="0"/>
              <a:t>www.pria.ee &gt; e-PRIA &gt; sisene uude e-</a:t>
            </a:r>
            <a:r>
              <a:rPr lang="et-EE" sz="1400" dirty="0" err="1"/>
              <a:t>PRIAsse</a:t>
            </a:r>
            <a:endParaRPr lang="et-EE" sz="1400" dirty="0"/>
          </a:p>
          <a:p>
            <a:pPr lvl="1"/>
            <a:endParaRPr lang="et-E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800" b="1" dirty="0"/>
              <a:t>Äriregistri esindusõigus või volitus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b="1" dirty="0"/>
              <a:t>Toetustaotluse eeltäitmine: </a:t>
            </a:r>
            <a:r>
              <a:rPr lang="et-EE" sz="2000" b="1" dirty="0">
                <a:solidFill>
                  <a:schemeClr val="accent1"/>
                </a:solidFill>
              </a:rPr>
              <a:t>19.03. - 25.03.2018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b="1" dirty="0"/>
              <a:t>Toetustaotluse esitamine: </a:t>
            </a:r>
            <a:r>
              <a:rPr lang="et-EE" sz="2000" b="1" dirty="0">
                <a:solidFill>
                  <a:schemeClr val="accent1"/>
                </a:solidFill>
              </a:rPr>
              <a:t>26.03. - 02.04.2018</a:t>
            </a:r>
            <a:endParaRPr lang="et-EE" sz="2000" b="1" dirty="0"/>
          </a:p>
          <a:p>
            <a:pPr lvl="1"/>
            <a:r>
              <a:rPr lang="et-EE" sz="1400" dirty="0"/>
              <a:t>Taotlusi saab esitada kuni taotluste vastuvõtuperioodi viimase päeva südaööni 23:59:59. Kasutajatugi olemas kuni 16.00.</a:t>
            </a:r>
          </a:p>
          <a:p>
            <a:pPr lvl="1"/>
            <a:endParaRPr lang="et-E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800" b="1" dirty="0"/>
              <a:t>Taotlemisel tekkinud probleemide korral saab abi:</a:t>
            </a:r>
          </a:p>
          <a:p>
            <a:r>
              <a:rPr lang="et-EE" sz="1800" dirty="0">
                <a:solidFill>
                  <a:schemeClr val="tx1"/>
                </a:solidFill>
              </a:rPr>
              <a:t>e-post</a:t>
            </a:r>
            <a:r>
              <a:rPr lang="et-EE" sz="1800" dirty="0">
                <a:solidFill>
                  <a:srgbClr val="0084D1"/>
                </a:solidFill>
              </a:rPr>
              <a:t>: </a:t>
            </a:r>
            <a:r>
              <a:rPr lang="et-EE" sz="1800" dirty="0">
                <a:solidFill>
                  <a:srgbClr val="0084D1"/>
                </a:solidFill>
                <a:hlinkClick r:id="rId2"/>
              </a:rPr>
              <a:t>info@pria.ee</a:t>
            </a:r>
            <a:r>
              <a:rPr lang="et-EE" sz="1800" dirty="0">
                <a:solidFill>
                  <a:srgbClr val="0084D1"/>
                </a:solidFill>
              </a:rPr>
              <a:t>, </a:t>
            </a:r>
            <a:r>
              <a:rPr lang="et-EE" sz="1800" dirty="0">
                <a:solidFill>
                  <a:schemeClr val="tx1"/>
                </a:solidFill>
              </a:rPr>
              <a:t>investeeringutoetuste infotelefon</a:t>
            </a:r>
            <a:r>
              <a:rPr lang="et-EE" sz="1800" dirty="0">
                <a:solidFill>
                  <a:srgbClr val="0084D1"/>
                </a:solidFill>
              </a:rPr>
              <a:t> </a:t>
            </a:r>
            <a:r>
              <a:rPr lang="et-EE" sz="1800" dirty="0">
                <a:solidFill>
                  <a:srgbClr val="0070C0"/>
                </a:solidFill>
              </a:rPr>
              <a:t>737 7678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800" dirty="0"/>
              <a:t>Teenindusbüroodes on kohapeal olemas kliendiarvutid, mille kasutamiseks saab broneerida aja (</a:t>
            </a:r>
            <a:r>
              <a:rPr lang="et-EE" sz="1800" u="sng" dirty="0">
                <a:hlinkClick r:id="rId3"/>
              </a:rPr>
              <a:t>http://www.pria.ee/broneering/</a:t>
            </a:r>
            <a:r>
              <a:rPr lang="et-EE" sz="1800" dirty="0"/>
              <a:t>) </a:t>
            </a:r>
          </a:p>
          <a:p>
            <a:endParaRPr lang="et-EE" sz="18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sz="1800" b="1" dirty="0"/>
          </a:p>
          <a:p>
            <a:pPr lvl="1"/>
            <a:r>
              <a:rPr lang="et-EE" sz="1400" dirty="0"/>
              <a:t>	</a:t>
            </a:r>
            <a:endParaRPr lang="et-EE" sz="1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8340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Oluline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404045"/>
            <a:ext cx="7920000" cy="487769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/>
              <a:t>Toetustaotluse muudatustaotlused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t-EE" sz="1600" dirty="0"/>
              <a:t>Enne taotlusvooru lõppemist aktsepteeritakse kõik muudatustaotlused automaatselt. Pärast taotlusvooru lõppemist kontrollitakse muudatustaotlused üle. Menetluse ajal on muudatustaotlusi võimalik esitada ainult </a:t>
            </a:r>
            <a:r>
              <a:rPr lang="et-EE" sz="1600" dirty="0" err="1"/>
              <a:t>menetleja</a:t>
            </a:r>
            <a:r>
              <a:rPr lang="et-EE" sz="1600" dirty="0"/>
              <a:t> algatusel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t-EE" sz="18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t-EE" sz="2000" dirty="0"/>
              <a:t>Ekraanipildi jagamine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t-EE" sz="2000" dirty="0"/>
              <a:t>PRIA töötaja näeb ainult mitteaktiivset e-PRIA</a:t>
            </a:r>
            <a:r>
              <a:rPr lang="et-EE" sz="1800" dirty="0"/>
              <a:t>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t-EE" sz="1800" dirty="0"/>
              <a:t>Toetustaotluse esitamise juhend ja muud abimaterjalid: pria.ee -&gt; toetused -&gt; taimekasvatus -&gt; Väikeste põllumajandusettevõtete arendamise toetus (MAK 2014-2020 meede 6.3) 2018, V taotlusvoor -&gt; lisamaterjalid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t-EE" sz="1800" dirty="0"/>
          </a:p>
          <a:p>
            <a:pPr lvl="1"/>
            <a:r>
              <a:rPr lang="et-EE" dirty="0"/>
              <a:t>NB! Toetustaotluse täitmisega tuleks alustada võimalikult vara ning probleemide korral teiste registrite andmetega, tuleks sellest kohe teada anda.</a:t>
            </a:r>
          </a:p>
        </p:txBody>
      </p:sp>
    </p:spTree>
    <p:extLst>
      <p:ext uri="{BB962C8B-B14F-4D97-AF65-F5344CB8AC3E}">
        <p14:creationId xmlns:p14="http://schemas.microsoft.com/office/powerpoint/2010/main" val="653623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Custom</PresentationFormat>
  <Paragraphs>33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Microsoft YaHei</vt:lpstr>
      <vt:lpstr>Arial</vt:lpstr>
      <vt:lpstr>Arial Unicode MS</vt:lpstr>
      <vt:lpstr>Roboto Condensed</vt:lpstr>
      <vt:lpstr>Times New Roman</vt:lpstr>
      <vt:lpstr>Office Theme</vt:lpstr>
      <vt:lpstr>Väikeste põllumajandusettevõtete arendamise toetuse taotlemise tutvustus uues e-PRIAs </vt:lpstr>
      <vt:lpstr>Oluline</vt:lpstr>
      <vt:lpstr>Oluline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2018-03-09T08:32:57Z</dcterms:modified>
</cp:coreProperties>
</file>